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Inter" panose="020B0604020202020204" charset="0"/>
      <p:regular r:id="rId23"/>
    </p:embeddedFont>
    <p:embeddedFont>
      <p:font typeface="Lora" panose="020F0502020204030204" pitchFamily="2" charset="0"/>
      <p:regular r:id="rId24"/>
    </p:embeddedFont>
    <p:embeddedFont>
      <p:font typeface="Lucida Sans" panose="020B0602030504020204" pitchFamily="34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</p:embeddedFont>
    <p:embeddedFont>
      <p:font typeface="Wingdings 2" panose="05020102010507070707" pitchFamily="18" charset="2"/>
      <p:regular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9636" autoAdjust="0"/>
  </p:normalViewPr>
  <p:slideViewPr>
    <p:cSldViewPr snapToGrid="0" snapToObjects="1">
      <p:cViewPr varScale="1">
        <p:scale>
          <a:sx n="85" d="100"/>
          <a:sy n="85" d="100"/>
        </p:scale>
        <p:origin x="96" y="6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71EB5-7FA6-45E9-96AB-868BB3C739BE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7DB9-9C02-493F-8F41-47EEEDED579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55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75248" y="1645920"/>
            <a:ext cx="13167360" cy="2194560"/>
          </a:xfrm>
        </p:spPr>
        <p:txBody>
          <a:bodyPr vert="horz" lIns="65311" tIns="0" rIns="6531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7/7/2025</a:t>
            </a:fld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194560" y="3998038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0320" y="731520"/>
            <a:ext cx="1133856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60320" y="3009343"/>
            <a:ext cx="11338560" cy="1811654"/>
          </a:xfrm>
        </p:spPr>
        <p:txBody>
          <a:bodyPr anchor="t"/>
          <a:lstStyle>
            <a:lvl1pPr marL="104498" indent="0" algn="l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2679680" y="7700011"/>
            <a:ext cx="1219200" cy="438150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3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31520" y="1842135"/>
            <a:ext cx="6464301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7432041" y="1842135"/>
            <a:ext cx="6466840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6464301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7432041" y="2834640"/>
            <a:ext cx="6466840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731521" y="1828800"/>
            <a:ext cx="4813301" cy="5522596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26080" y="731520"/>
            <a:ext cx="8778240" cy="626746"/>
          </a:xfrm>
        </p:spPr>
        <p:txBody>
          <a:bodyPr lIns="65311" rIns="65311" bIns="0" anchor="b">
            <a:sp3d prstMaterial="softEdge"/>
          </a:bodyPr>
          <a:lstStyle>
            <a:lvl1pPr algn="ctr">
              <a:buNone/>
              <a:defRPr sz="29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926080" y="2198370"/>
            <a:ext cx="877824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926080" y="1400145"/>
            <a:ext cx="8778240" cy="636422"/>
          </a:xfrm>
        </p:spPr>
        <p:txBody>
          <a:bodyPr lIns="65311" tIns="65311" rIns="65311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4000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65099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73152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7/7/2025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998720" y="7700011"/>
            <a:ext cx="46329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2000" dirty="0">
              <a:solidFill>
                <a:schemeClr val="tx2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2679680" y="7700011"/>
            <a:ext cx="1219200" cy="438150"/>
          </a:xfrm>
          <a:prstGeom prst="rect">
            <a:avLst/>
          </a:prstGeom>
        </p:spPr>
        <p:txBody>
          <a:bodyPr vert="horz" lIns="0" tIns="65311" rIns="0" bIns="65311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0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5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3732" indent="-58779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40909" indent="-40492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13" indent="-32655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206" indent="-26124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1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5" indent="-2612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4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74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111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43745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>
                <a:solidFill>
                  <a:srgbClr val="FF99FF"/>
                </a:solidFill>
              </a:rPr>
              <a:t>Educational Infrastructure and Ideological Influence</a:t>
            </a:r>
          </a:p>
        </p:txBody>
      </p:sp>
      <p:sp>
        <p:nvSpPr>
          <p:cNvPr id="4" name="Text 1"/>
          <p:cNvSpPr/>
          <p:nvPr/>
        </p:nvSpPr>
        <p:spPr>
          <a:xfrm>
            <a:off x="837724" y="4814768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Comparative Study of School Building Policies in Europe and Greece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1340287" y="5466992"/>
            <a:ext cx="4835430" cy="1412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50"/>
              </a:lnSpc>
            </a:pP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Vasiliki Theochari</a:t>
            </a:r>
          </a:p>
          <a:p>
            <a:pPr algn="ctr">
              <a:lnSpc>
                <a:spcPts val="3250"/>
              </a:lnSpc>
            </a:pP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University of Alicante</a:t>
            </a:r>
          </a:p>
          <a:p>
            <a:pPr algn="ctr">
              <a:lnSpc>
                <a:spcPts val="3250"/>
              </a:lnSpc>
            </a:pP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La </a:t>
            </a:r>
            <a:r>
              <a:rPr lang="en-US" sz="2350" b="1" dirty="0" err="1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Nucia</a:t>
            </a: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 Conference 2025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945594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Case Study – Finland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2128242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6%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1206937" y="3217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GDP for Education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3712726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Centralized, equitable distribution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4751427" y="2128242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100%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5120759" y="3217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Free Education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51427" y="3712726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All levels; teacher training prioritized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2794516" y="5316498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5%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3163848" y="64054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Urban/Rural Gap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94516" y="6900982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Lowest inequality in EU</a:t>
            </a:r>
            <a:endParaRPr lang="en-US" sz="1850" dirty="0"/>
          </a:p>
        </p:txBody>
      </p:sp>
      <p:pic>
        <p:nvPicPr>
          <p:cNvPr id="1026" name="Picture 2" descr="C:\Users\Tolis\Dropbox\PC\Desktop\Εικόνα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08" y="65326"/>
            <a:ext cx="5322692" cy="76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lis\Dropbox\PC\Desktop\uyryQSdfole7Nu0ya1t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27" y="134457"/>
            <a:ext cx="6020973" cy="81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0"/>
          <p:cNvSpPr/>
          <p:nvPr/>
        </p:nvSpPr>
        <p:spPr>
          <a:xfrm>
            <a:off x="837724" y="945594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Case Study –Greece </a:t>
            </a:r>
            <a:endParaRPr lang="en-US" sz="4400" dirty="0"/>
          </a:p>
        </p:txBody>
      </p:sp>
      <p:sp>
        <p:nvSpPr>
          <p:cNvPr id="11" name="Shape 1"/>
          <p:cNvSpPr/>
          <p:nvPr/>
        </p:nvSpPr>
        <p:spPr>
          <a:xfrm>
            <a:off x="2820797" y="2278210"/>
            <a:ext cx="3378340" cy="2065734"/>
          </a:xfrm>
          <a:prstGeom prst="roundRect">
            <a:avLst>
              <a:gd name="adj" fmla="val 4612"/>
            </a:avLst>
          </a:prstGeom>
          <a:solidFill>
            <a:schemeClr val="tx1">
              <a:lumMod val="75000"/>
            </a:schemeClr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r>
              <a:rPr lang="en-US" dirty="0"/>
              <a:t>3.8% GDP to education; high EU grant reliance.</a:t>
            </a:r>
          </a:p>
        </p:txBody>
      </p:sp>
      <p:sp>
        <p:nvSpPr>
          <p:cNvPr id="12" name="Text 2"/>
          <p:cNvSpPr/>
          <p:nvPr/>
        </p:nvSpPr>
        <p:spPr>
          <a:xfrm>
            <a:off x="3021447" y="25532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National Funding</a:t>
            </a:r>
            <a:endParaRPr lang="en-US" sz="2300" dirty="0"/>
          </a:p>
        </p:txBody>
      </p:sp>
      <p:sp>
        <p:nvSpPr>
          <p:cNvPr id="15" name="Shape 1"/>
          <p:cNvSpPr/>
          <p:nvPr/>
        </p:nvSpPr>
        <p:spPr>
          <a:xfrm>
            <a:off x="275629" y="5121049"/>
            <a:ext cx="3378340" cy="2065734"/>
          </a:xfrm>
          <a:prstGeom prst="roundRect">
            <a:avLst>
              <a:gd name="adj" fmla="val 4612"/>
            </a:avLst>
          </a:prstGeom>
          <a:solidFill>
            <a:schemeClr val="tx1">
              <a:lumMod val="75000"/>
            </a:schemeClr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pPr>
              <a:defRPr sz="2000"/>
            </a:pPr>
            <a:endParaRPr lang="en-US" dirty="0"/>
          </a:p>
          <a:p>
            <a:pPr>
              <a:defRPr sz="2000"/>
            </a:pPr>
            <a:r>
              <a:rPr lang="en-US" dirty="0"/>
              <a:t>Free access sustained; community hub role of schools.</a:t>
            </a:r>
          </a:p>
        </p:txBody>
      </p:sp>
      <p:sp>
        <p:nvSpPr>
          <p:cNvPr id="16" name="Shape 1"/>
          <p:cNvSpPr/>
          <p:nvPr/>
        </p:nvSpPr>
        <p:spPr>
          <a:xfrm>
            <a:off x="4781044" y="5121049"/>
            <a:ext cx="3378340" cy="2065734"/>
          </a:xfrm>
          <a:prstGeom prst="roundRect">
            <a:avLst>
              <a:gd name="adj" fmla="val 4612"/>
            </a:avLst>
          </a:prstGeom>
          <a:solidFill>
            <a:schemeClr val="tx1">
              <a:lumMod val="75000"/>
            </a:schemeClr>
          </a:solidFill>
          <a:ln w="7620">
            <a:solidFill>
              <a:srgbClr val="48367C"/>
            </a:solidFill>
            <a:prstDash val="solid"/>
          </a:ln>
        </p:spPr>
        <p:txBody>
          <a:bodyPr/>
          <a:lstStyle/>
          <a:p>
            <a:pPr>
              <a:defRPr sz="2000"/>
            </a:pPr>
            <a:endParaRPr lang="en-US" dirty="0"/>
          </a:p>
          <a:p>
            <a:pPr algn="just">
              <a:defRPr sz="2000"/>
            </a:pPr>
            <a:r>
              <a:rPr lang="en-US" dirty="0"/>
              <a:t>Challenges: </a:t>
            </a:r>
          </a:p>
          <a:p>
            <a:pPr algn="just">
              <a:defRPr sz="2000"/>
            </a:pPr>
            <a:r>
              <a:rPr lang="en-US" dirty="0"/>
              <a:t>Overcrowding, digital gaps in schools.</a:t>
            </a:r>
          </a:p>
        </p:txBody>
      </p:sp>
    </p:spTree>
    <p:extLst>
      <p:ext uri="{BB962C8B-B14F-4D97-AF65-F5344CB8AC3E}">
        <p14:creationId xmlns:p14="http://schemas.microsoft.com/office/powerpoint/2010/main" val="288619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lis\Dropbox\PC\Downloads\DY05BRK0ltxOJMzXDV5C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43" y="0"/>
            <a:ext cx="5809956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837724" y="945594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Case Study – Spain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540572" y="30085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GDP Investment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5150048" y="305370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Regional Autonomy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2641274" y="518766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Sector Allocation</a:t>
            </a:r>
            <a:endParaRPr lang="en-US" sz="2300" dirty="0"/>
          </a:p>
        </p:txBody>
      </p:sp>
      <p:sp>
        <p:nvSpPr>
          <p:cNvPr id="8" name="Text 2"/>
          <p:cNvSpPr/>
          <p:nvPr/>
        </p:nvSpPr>
        <p:spPr>
          <a:xfrm>
            <a:off x="173475" y="362012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Spain allocates 4.2% of GDP to education, higher than Greece.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4649509" y="362012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Catalonia heavily invests, reflecting regional control over budgets.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1797212" y="609603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Targeted funding supports universities and vocational training.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26995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lis\Dropbox\PC\Downloads\9CMczvAsSXQ_FUWmBV_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53" y="-504091"/>
            <a:ext cx="4288875" cy="87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0"/>
          <p:cNvSpPr/>
          <p:nvPr/>
        </p:nvSpPr>
        <p:spPr>
          <a:xfrm>
            <a:off x="837724" y="945594"/>
            <a:ext cx="647747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</a:rPr>
              <a:t>Key Policy Implications </a:t>
            </a:r>
            <a:endParaRPr lang="en-US" sz="4400" dirty="0"/>
          </a:p>
        </p:txBody>
      </p:sp>
      <p:sp>
        <p:nvSpPr>
          <p:cNvPr id="7" name="Ορθογώνιο 6"/>
          <p:cNvSpPr/>
          <p:nvPr/>
        </p:nvSpPr>
        <p:spPr>
          <a:xfrm>
            <a:off x="1139483" y="2328986"/>
            <a:ext cx="73152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  <a:defRPr sz="2000"/>
            </a:pPr>
            <a:r>
              <a:rPr lang="en-US" dirty="0"/>
              <a:t>Public: Ensure equity, cohesion.</a:t>
            </a:r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  <a:defRPr sz="2000"/>
            </a:pPr>
            <a:r>
              <a:rPr lang="en-US" dirty="0"/>
              <a:t>Private: Boost innovation, but regulate access.</a:t>
            </a:r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  <a:defRPr sz="2000"/>
            </a:pPr>
            <a:r>
              <a:rPr lang="en-US" dirty="0"/>
              <a:t>Greece: Enhance autonomy, investment, oversight.</a:t>
            </a:r>
          </a:p>
        </p:txBody>
      </p:sp>
    </p:spTree>
    <p:extLst>
      <p:ext uri="{BB962C8B-B14F-4D97-AF65-F5344CB8AC3E}">
        <p14:creationId xmlns:p14="http://schemas.microsoft.com/office/powerpoint/2010/main" val="24192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lis\Dropbox\PC\Downloads\FLwUJt7fKVRbOxeIXnX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7" y="-1587305"/>
            <a:ext cx="5106572" cy="98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6014635" y="1356931"/>
            <a:ext cx="647747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en-US" sz="4400" dirty="0"/>
              <a:t> </a:t>
            </a:r>
            <a:r>
              <a:rPr lang="en-US" sz="4400" dirty="0">
                <a:solidFill>
                  <a:srgbClr val="F98AC7"/>
                </a:solidFill>
                <a:latin typeface="Lora" pitchFamily="34" charset="0"/>
              </a:rPr>
              <a:t>Conclusion </a:t>
            </a:r>
            <a:endParaRPr lang="en-US" sz="4400" dirty="0"/>
          </a:p>
        </p:txBody>
      </p:sp>
      <p:sp>
        <p:nvSpPr>
          <p:cNvPr id="2" name="Ορθογώνιο 1"/>
          <p:cNvSpPr/>
          <p:nvPr/>
        </p:nvSpPr>
        <p:spPr>
          <a:xfrm>
            <a:off x="5736450" y="2566816"/>
            <a:ext cx="73152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n-US" dirty="0"/>
              <a:t>EU: Public funding ensures equity; private supports </a:t>
            </a:r>
          </a:p>
          <a:p>
            <a:pPr>
              <a:defRPr sz="2000"/>
            </a:pPr>
            <a:r>
              <a:rPr lang="en-US" dirty="0"/>
              <a:t>innovation.</a:t>
            </a:r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n-US" dirty="0"/>
              <a:t>Greece: Needs stronger regulation and funding reforms.</a:t>
            </a:r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>
              <a:defRPr sz="2000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n-US" dirty="0"/>
              <a:t>Balance and inclusiveness are key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285457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lis\Dropbox\PC\Downloads\RlMeJQa2nLAYVUK4h9Xm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608"/>
            <a:ext cx="4936459" cy="83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7132319" y="295422"/>
            <a:ext cx="5613009" cy="563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en-US" sz="4400" dirty="0"/>
              <a:t> </a:t>
            </a:r>
            <a:r>
              <a:rPr lang="en-US" sz="4400" dirty="0">
                <a:solidFill>
                  <a:srgbClr val="F98AC7"/>
                </a:solidFill>
                <a:latin typeface="Lora" pitchFamily="34" charset="0"/>
              </a:rPr>
              <a:t>References </a:t>
            </a:r>
            <a:endParaRPr lang="en-US" sz="4400" dirty="0"/>
          </a:p>
        </p:txBody>
      </p:sp>
      <p:sp>
        <p:nvSpPr>
          <p:cNvPr id="4" name="Ορθογώνιο 3"/>
          <p:cNvSpPr/>
          <p:nvPr/>
        </p:nvSpPr>
        <p:spPr>
          <a:xfrm>
            <a:off x="6267853" y="1055077"/>
            <a:ext cx="79123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OECD. (2020). Education at a glance 2020: OECD indicators. Paris: OECD Publishing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OECD. (2021). Public and Private Funding of Education. OECD Education Working Papers, No. 256, OECD Publishing, Paris.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OECD (2023). Education Policy Outlook: Greece.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European Commission. (2020). Education and Training Monitor 2020. Luxembourg: Publications Office of the European Union.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European Commission. (2021). The Funding of Education in the European Union. Brussels: European Commission.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European Commission (2022). Education and Training Monitor 2022.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Sahlberg</a:t>
            </a:r>
            <a:r>
              <a:rPr lang="en-US" sz="1600" dirty="0"/>
              <a:t>, P. (2021). Finnish Lessons 3.0: What Can the World Learn From Educational Change in Finland?.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Tsaklogiannis</a:t>
            </a:r>
            <a:r>
              <a:rPr lang="en-US" sz="1600" dirty="0"/>
              <a:t>, D. (2019). Education in Greece after the crisis. </a:t>
            </a:r>
            <a:r>
              <a:rPr lang="en-US" sz="1600" dirty="0" err="1"/>
              <a:t>Papazisi</a:t>
            </a:r>
            <a:r>
              <a:rPr lang="en-US" sz="1600" dirty="0"/>
              <a:t> Publications.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UNESCO (2020). Global Education Monitoring Report: Inclusion and Education.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Hellenic Ministry of Education (2023). Annual Report on Education.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Aristei</a:t>
            </a:r>
            <a:r>
              <a:rPr lang="en-US" sz="1600" dirty="0"/>
              <a:t>, D., &amp; </a:t>
            </a:r>
            <a:r>
              <a:rPr lang="en-US" sz="1600" dirty="0" err="1"/>
              <a:t>Peragine</a:t>
            </a:r>
            <a:r>
              <a:rPr lang="en-US" sz="1600" dirty="0"/>
              <a:t>, V. (2017). Education and Equity in the EU: Trends and Challenges. Journal of European Education Policy, 34 (3), 203-217.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Salmi</a:t>
            </a:r>
            <a:r>
              <a:rPr lang="en-US" sz="1600" dirty="0"/>
              <a:t>, J. (2009). The Challenge of Establishing World-Class Universities. Washington, D.C.: World Bank.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Uusikylä</a:t>
            </a:r>
            <a:r>
              <a:rPr lang="en-US" sz="1600" dirty="0"/>
              <a:t>, P., &amp; </a:t>
            </a:r>
            <a:r>
              <a:rPr lang="en-US" sz="1600" dirty="0" err="1"/>
              <a:t>Hämäläinen</a:t>
            </a:r>
            <a:r>
              <a:rPr lang="en-US" sz="1600" dirty="0"/>
              <a:t>, T. (2018). Finland's Educational System: Financing and Governance. Scandinavian Journal of Education, 62 (4), 471-483.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Arduini</a:t>
            </a:r>
            <a:r>
              <a:rPr lang="en-US" sz="1600" dirty="0"/>
              <a:t>, S., &amp; </a:t>
            </a:r>
            <a:r>
              <a:rPr lang="en-US" sz="1600" dirty="0" err="1"/>
              <a:t>Cueto</a:t>
            </a:r>
            <a:r>
              <a:rPr lang="en-US" sz="1600" dirty="0"/>
              <a:t>, M. (2021). Educational funding and reforms in </a:t>
            </a:r>
            <a:r>
              <a:rPr lang="en-US" sz="1600" dirty="0" err="1"/>
              <a:t>spain</a:t>
            </a:r>
            <a:r>
              <a:rPr lang="en-US" sz="1600" dirty="0"/>
              <a:t>: a comparative analysis. Spanish Educational Review, 52 (2), 163-179. </a:t>
            </a:r>
            <a:endParaRPr lang="el-G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European Commission. (2020). Country Report: Greece 2020. Brussels: European Commission.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6366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59988" y="1356931"/>
            <a:ext cx="108321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en-US" sz="4400" dirty="0"/>
              <a:t> </a:t>
            </a:r>
            <a:r>
              <a:rPr lang="en-US" sz="4400" dirty="0">
                <a:solidFill>
                  <a:srgbClr val="F98AC7"/>
                </a:solidFill>
                <a:latin typeface="Lora" pitchFamily="34" charset="0"/>
              </a:rPr>
              <a:t>Acknowledgments</a:t>
            </a:r>
            <a:endParaRPr lang="en-US" sz="4400" dirty="0"/>
          </a:p>
        </p:txBody>
      </p:sp>
      <p:sp>
        <p:nvSpPr>
          <p:cNvPr id="4" name="Ορθογώνιο 3"/>
          <p:cNvSpPr/>
          <p:nvPr/>
        </p:nvSpPr>
        <p:spPr>
          <a:xfrm>
            <a:off x="2391507" y="3017552"/>
            <a:ext cx="841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000"/>
            </a:pPr>
            <a:r>
              <a:rPr lang="en-US" dirty="0"/>
              <a:t>Thanks to: </a:t>
            </a:r>
          </a:p>
          <a:p>
            <a:pPr marL="1714500" lvl="3" indent="-342900">
              <a:buFont typeface="Wingdings" panose="05000000000000000000" pitchFamily="2" charset="2"/>
              <a:buChar char="v"/>
              <a:defRPr sz="2000"/>
            </a:pPr>
            <a:r>
              <a:rPr lang="en-US" dirty="0"/>
              <a:t>EU institutions,</a:t>
            </a:r>
          </a:p>
          <a:p>
            <a:pPr marL="1714500" lvl="3" indent="-342900">
              <a:buFont typeface="Wingdings" panose="05000000000000000000" pitchFamily="2" charset="2"/>
              <a:buChar char="v"/>
              <a:defRPr sz="2000"/>
            </a:pPr>
            <a:r>
              <a:rPr lang="en-US" dirty="0"/>
              <a:t> national agencies </a:t>
            </a:r>
          </a:p>
          <a:p>
            <a:pPr marL="1714500" lvl="3" indent="-342900">
              <a:buFont typeface="Wingdings" panose="05000000000000000000" pitchFamily="2" charset="2"/>
              <a:buChar char="v"/>
              <a:defRPr sz="2000"/>
            </a:pPr>
            <a:r>
              <a:rPr lang="en-US" dirty="0"/>
              <a:t> academic advisors.</a:t>
            </a:r>
          </a:p>
          <a:p>
            <a:pPr>
              <a:defRPr sz="2000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  <a:defRPr sz="2000"/>
            </a:pPr>
            <a:r>
              <a:rPr lang="en-US" dirty="0"/>
              <a:t>Special gratitude to La </a:t>
            </a:r>
            <a:r>
              <a:rPr lang="en-US" dirty="0" err="1"/>
              <a:t>Nucia</a:t>
            </a:r>
            <a:r>
              <a:rPr lang="en-US" dirty="0"/>
              <a:t> organizers.</a:t>
            </a:r>
          </a:p>
        </p:txBody>
      </p:sp>
    </p:spTree>
    <p:extLst>
      <p:ext uri="{BB962C8B-B14F-4D97-AF65-F5344CB8AC3E}">
        <p14:creationId xmlns:p14="http://schemas.microsoft.com/office/powerpoint/2010/main" val="322208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19158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Introduction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5457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2"/>
          <p:cNvSpPr/>
          <p:nvPr/>
        </p:nvSpPr>
        <p:spPr>
          <a:xfrm>
            <a:off x="7101959" y="3336846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Objective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101959" y="3832384"/>
            <a:ext cx="28068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Analyze funding models for public/private education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208062" y="325457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Text 5"/>
          <p:cNvSpPr/>
          <p:nvPr/>
        </p:nvSpPr>
        <p:spPr>
          <a:xfrm>
            <a:off x="10985897" y="3336846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Context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85897" y="3832384"/>
            <a:ext cx="28068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Education faces ideological divergences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07718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Text 8"/>
          <p:cNvSpPr/>
          <p:nvPr/>
        </p:nvSpPr>
        <p:spPr>
          <a:xfrm>
            <a:off x="7101959" y="51594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Greek Challenges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101959" y="5654993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Post-crisis austerity, centralization, EU dependency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l="-1" t="4340" r="-2364" b="4340"/>
          <a:stretch/>
        </p:blipFill>
        <p:spPr>
          <a:xfrm>
            <a:off x="0" y="0"/>
            <a:ext cx="14976000" cy="30245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139" y="3199090"/>
            <a:ext cx="8224004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Public Funding Advantages (Europe)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9" y="4167307"/>
            <a:ext cx="524351" cy="5243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68160" y="4255175"/>
            <a:ext cx="2863453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Equity &amp; Social Cohesion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468160" y="4689515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Nordic: Universal access reduces inequality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39" y="5481280"/>
            <a:ext cx="524351" cy="5243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8160" y="5569148"/>
            <a:ext cx="246804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Stability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468160" y="6003488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Sweden: 6.5% GDP for education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39" y="6795254"/>
            <a:ext cx="524351" cy="5243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68160" y="6883122"/>
            <a:ext cx="246804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Social Mobility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468160" y="7317462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Germany: 80% attend public universities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92585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Public Funding Challenges (Europe)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3246358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84988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Bureaucracy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3345418"/>
            <a:ext cx="45279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France: Centralized control limits adaptability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4495681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8" y="4266843"/>
            <a:ext cx="30157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Economic Vulnerability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8" y="4706064"/>
            <a:ext cx="3459240" cy="439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Italy: 22% funding cuts (2008-2018)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5912644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683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Quality Gaps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6035755"/>
            <a:ext cx="3535194" cy="526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Romania ranks 45th in PISA math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67928"/>
            <a:ext cx="656546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Public Funding in Greece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7023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Strengths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614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Constitutional right to free education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8282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75% of students from households &lt;€20k/year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2949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School Canteen reduced dropouts by 30%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377023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Challenges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43614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Underfunding: 3.8% GDP vs EU 5.5%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48282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40% of buildings need repairs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52949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Overcrowded classrooms (25 students/class)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38695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Private Funding Advantages (Europe)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77822" y="3153966"/>
            <a:ext cx="3614618" cy="2092166"/>
          </a:xfrm>
          <a:prstGeom prst="roundRect">
            <a:avLst>
              <a:gd name="adj" fmla="val 1716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2"/>
          <p:cNvSpPr/>
          <p:nvPr/>
        </p:nvSpPr>
        <p:spPr>
          <a:xfrm>
            <a:off x="1077039" y="339328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Innovation (UK)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888819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Imperial College partners with AstraZeneca for AI/biotech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153966"/>
            <a:ext cx="3614618" cy="2092166"/>
          </a:xfrm>
          <a:prstGeom prst="roundRect">
            <a:avLst>
              <a:gd name="adj" fmla="val 1716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Text 5"/>
          <p:cNvSpPr/>
          <p:nvPr/>
        </p:nvSpPr>
        <p:spPr>
          <a:xfrm>
            <a:off x="4930973" y="3393281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Global Recognition (Netherlands)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4240768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45% international students at Erasmus University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2" y="5541704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Text 8"/>
          <p:cNvSpPr/>
          <p:nvPr/>
        </p:nvSpPr>
        <p:spPr>
          <a:xfrm>
            <a:off x="1077039" y="5724763"/>
            <a:ext cx="32256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Employability (Germany)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6220301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WHU MBA: 95% employed within 6 months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94741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Private Funding Challenges (Europe)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3018830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789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Elitism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3285530"/>
            <a:ext cx="46699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France: 70% from households &gt;€60k/year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Shape 5"/>
          <p:cNvSpPr/>
          <p:nvPr/>
        </p:nvSpPr>
        <p:spPr>
          <a:xfrm>
            <a:off x="837724" y="4027527"/>
            <a:ext cx="4318278" cy="1357194"/>
          </a:xfrm>
          <a:prstGeom prst="roundRect">
            <a:avLst>
              <a:gd name="adj" fmla="val 2646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4495681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Commercialization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762381"/>
            <a:ext cx="47052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UK: Tuition reliance risks devaluing research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3" name="Shape 9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6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819" y="5919668"/>
            <a:ext cx="378878" cy="47363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743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Lack of Oversight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6239232"/>
            <a:ext cx="479691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Netherlands: Schools filter by religion/income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36162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Private Sector in Greece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Strengths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Specialized programs with U.S. partnerships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Infrastructure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Medical simulators, e-learning platforms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Challenges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 tuition (€12k/year) excludes low-income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Regulation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Some colleges issue low-value degrees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2946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Comparative Analysis (EU vs. Greece)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31744" y="3196471"/>
            <a:ext cx="7460933" cy="4104661"/>
          </a:xfrm>
          <a:prstGeom prst="roundRect">
            <a:avLst>
              <a:gd name="adj" fmla="val 99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2"/>
          <p:cNvSpPr/>
          <p:nvPr/>
        </p:nvSpPr>
        <p:spPr>
          <a:xfrm>
            <a:off x="6331744" y="3204091"/>
            <a:ext cx="7452479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3"/>
          <p:cNvSpPr/>
          <p:nvPr/>
        </p:nvSpPr>
        <p:spPr>
          <a:xfrm>
            <a:off x="6571893" y="3355300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Region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059585" y="3355300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Funding Model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1543467" y="3355300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Equity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6331744" y="3889534"/>
            <a:ext cx="7452479" cy="14514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10" name="Text 7"/>
          <p:cNvSpPr/>
          <p:nvPr/>
        </p:nvSpPr>
        <p:spPr>
          <a:xfrm>
            <a:off x="6571893" y="4040743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Nordic EU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9059585" y="4040743"/>
            <a:ext cx="199763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 taxes fund 98% of education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11543467" y="4040743"/>
            <a:ext cx="2001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Finland integrates migrants/special needs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331744" y="5341025"/>
            <a:ext cx="7452479" cy="14514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6571893" y="549223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Greece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9059585" y="5492234"/>
            <a:ext cx="199763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80% state-controlled; 40% EU research funding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11543467" y="5492234"/>
            <a:ext cx="2001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Urban-rural divide; 2% Roma in private schools</a:t>
            </a:r>
            <a:endParaRPr lang="en-US" sz="18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841</Words>
  <Application>Microsoft Office PowerPoint</Application>
  <PresentationFormat>Personalizado</PresentationFormat>
  <Paragraphs>152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Wingdings 3</vt:lpstr>
      <vt:lpstr>Wingdings 2</vt:lpstr>
      <vt:lpstr>Book Antiqua</vt:lpstr>
      <vt:lpstr>Inter</vt:lpstr>
      <vt:lpstr>Source Sans Pro</vt:lpstr>
      <vt:lpstr>Petrona Bold</vt:lpstr>
      <vt:lpstr>Lucida Sans</vt:lpstr>
      <vt:lpstr>Times New Roman</vt:lpstr>
      <vt:lpstr>Arial</vt:lpstr>
      <vt:lpstr>Source Sans Pro Bold</vt:lpstr>
      <vt:lpstr>Lora</vt:lpstr>
      <vt:lpstr>Wingdings</vt:lpstr>
      <vt:lpstr>Calibri</vt:lpstr>
      <vt:lpstr>Αποκορύφωμα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Ramón Ruiz</cp:lastModifiedBy>
  <cp:revision>27</cp:revision>
  <dcterms:created xsi:type="dcterms:W3CDTF">2025-05-11T19:13:00Z</dcterms:created>
  <dcterms:modified xsi:type="dcterms:W3CDTF">2025-07-07T16:22:32Z</dcterms:modified>
</cp:coreProperties>
</file>